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8"/>
  </p:notesMasterIdLst>
  <p:handoutMasterIdLst>
    <p:handoutMasterId r:id="rId9"/>
  </p:handoutMasterIdLst>
  <p:sldIdLst>
    <p:sldId id="257" r:id="rId2"/>
    <p:sldId id="262" r:id="rId3"/>
    <p:sldId id="258" r:id="rId4"/>
    <p:sldId id="259" r:id="rId5"/>
    <p:sldId id="260" r:id="rId6"/>
    <p:sldId id="261" r:id="rId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6479" autoAdjust="0"/>
    <p:restoredTop sz="94660"/>
  </p:normalViewPr>
  <p:slideViewPr>
    <p:cSldViewPr snapToGrid="0" showGuides="1">
      <p:cViewPr varScale="1">
        <p:scale>
          <a:sx n="81" d="100"/>
          <a:sy n="81" d="100"/>
        </p:scale>
        <p:origin x="48" y="419"/>
      </p:cViewPr>
      <p:guideLst>
        <p:guide orient="horz" pos="708"/>
        <p:guide pos="5488"/>
        <p:guide pos="2549"/>
        <p:guide pos="245"/>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4"/>
          <p:cNvSpPr>
            <a:spLocks noGrp="1" noChangeArrowheads="1"/>
          </p:cNvSpPr>
          <p:nvPr>
            <p:ph type="dt" idx="1"/>
          </p:nvPr>
        </p:nvSpPr>
        <p:spPr>
          <a:xfrm>
            <a:off x="4143271" y="0"/>
            <a:ext cx="3170255" cy="480391"/>
          </a:xfrm>
          <a:prstGeom prst="rect">
            <a:avLst/>
          </a:prstGeom>
          <a:ln/>
        </p:spPr>
        <p:txBody>
          <a:bodyPr lIns="95674" tIns="47837" rIns="95674" bIns="47837"/>
          <a:lstStyle/>
          <a:p>
            <a:r>
              <a:rPr lang="en-US"/>
              <a:t>April 2008</a:t>
            </a:r>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p:txBody>
          <a:bodyPr/>
          <a:lstStyle/>
          <a:p>
            <a:pPr eaLnBrk="1" hangingPunct="1"/>
            <a:r>
              <a:rPr lang="en-US"/>
              <a:t>In the event that many of the students are still working on their Performance Analysis Reports.  Start the lecture at 10:00 a.m. to give the students more time to finish all the material.  The remaining material can be rushed through if needed. It is more important that the students finish all the assignments, by the end of the week.  Also for those without travel constraints, you can reserve the facility for the remainder of the day and make yourself available to get everyone through the course.</a:t>
            </a:r>
          </a:p>
        </p:txBody>
      </p:sp>
    </p:spTree>
    <p:extLst>
      <p:ext uri="{BB962C8B-B14F-4D97-AF65-F5344CB8AC3E}">
        <p14:creationId xmlns:p14="http://schemas.microsoft.com/office/powerpoint/2010/main" val="2428519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4"/>
          <p:cNvSpPr>
            <a:spLocks noGrp="1" noChangeArrowheads="1"/>
          </p:cNvSpPr>
          <p:nvPr>
            <p:ph type="dt" idx="1"/>
          </p:nvPr>
        </p:nvSpPr>
        <p:spPr>
          <a:xfrm>
            <a:off x="4143271" y="0"/>
            <a:ext cx="3170255" cy="480391"/>
          </a:xfrm>
          <a:prstGeom prst="rect">
            <a:avLst/>
          </a:prstGeom>
          <a:ln/>
        </p:spPr>
        <p:txBody>
          <a:bodyPr lIns="95674" tIns="47837" rIns="95674" bIns="47837"/>
          <a:lstStyle/>
          <a:p>
            <a:r>
              <a:rPr lang="en-US"/>
              <a:t>April 2008</a:t>
            </a:r>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p:txBody>
          <a:bodyPr/>
          <a:lstStyle/>
          <a:p>
            <a:pPr eaLnBrk="1" hangingPunct="1"/>
            <a:r>
              <a:rPr lang="en-US"/>
              <a:t>Discuss any issues the students might be having with the new concepts they learned thus fare in the course.</a:t>
            </a:r>
          </a:p>
          <a:p>
            <a:pPr eaLnBrk="1" hangingPunct="1"/>
            <a:endParaRPr lang="en-US"/>
          </a:p>
          <a:p>
            <a:pPr eaLnBrk="1" hangingPunct="1"/>
            <a:r>
              <a:rPr lang="en-US"/>
              <a:t>Focus your discussion of the students findings from writing the Performance Analysis Report.</a:t>
            </a:r>
          </a:p>
          <a:p>
            <a:pPr eaLnBrk="1" hangingPunct="1"/>
            <a:endParaRPr lang="en-US"/>
          </a:p>
          <a:p>
            <a:pPr eaLnBrk="1" hangingPunct="1"/>
            <a:r>
              <a:rPr lang="en-US"/>
              <a:t>How did there Performance Analysis Report Process work for them?</a:t>
            </a:r>
          </a:p>
          <a:p>
            <a:pPr eaLnBrk="1" hangingPunct="1"/>
            <a:endParaRPr lang="en-US"/>
          </a:p>
          <a:p>
            <a:pPr eaLnBrk="1" hangingPunct="1"/>
            <a:r>
              <a:rPr lang="en-US"/>
              <a:t>Good Process Definition includes:</a:t>
            </a:r>
          </a:p>
          <a:p>
            <a:pPr eaLnBrk="1" hangingPunct="1">
              <a:buFontTx/>
              <a:buChar char="•"/>
            </a:pPr>
            <a:r>
              <a:rPr lang="en-US"/>
              <a:t> Scripts</a:t>
            </a:r>
          </a:p>
          <a:p>
            <a:pPr eaLnBrk="1" hangingPunct="1">
              <a:buFontTx/>
              <a:buChar char="•"/>
            </a:pPr>
            <a:r>
              <a:rPr lang="en-US"/>
              <a:t> Forms</a:t>
            </a:r>
          </a:p>
          <a:p>
            <a:pPr eaLnBrk="1" hangingPunct="1">
              <a:buFontTx/>
              <a:buChar char="•"/>
            </a:pPr>
            <a:r>
              <a:rPr lang="en-US"/>
              <a:t> Measures</a:t>
            </a:r>
          </a:p>
          <a:p>
            <a:pPr eaLnBrk="1" hangingPunct="1">
              <a:buFontTx/>
              <a:buChar char="•"/>
            </a:pPr>
            <a:r>
              <a:rPr lang="en-US"/>
              <a:t> Standards</a:t>
            </a:r>
          </a:p>
          <a:p>
            <a:pPr eaLnBrk="1" hangingPunct="1"/>
            <a:endParaRPr lang="en-US"/>
          </a:p>
          <a:p>
            <a:pPr eaLnBrk="1" hangingPunct="1"/>
            <a:r>
              <a:rPr lang="en-US"/>
              <a:t>PSP2.1 Common Errors</a:t>
            </a:r>
          </a:p>
          <a:p>
            <a:pPr eaLnBrk="1" hangingPunct="1"/>
            <a:endParaRPr lang="en-US"/>
          </a:p>
          <a:p>
            <a:pPr eaLnBrk="1" hangingPunct="1"/>
            <a:endParaRPr lang="en-US"/>
          </a:p>
        </p:txBody>
      </p:sp>
    </p:spTree>
    <p:extLst>
      <p:ext uri="{BB962C8B-B14F-4D97-AF65-F5344CB8AC3E}">
        <p14:creationId xmlns:p14="http://schemas.microsoft.com/office/powerpoint/2010/main" val="3901994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4"/>
          <p:cNvSpPr>
            <a:spLocks noGrp="1" noChangeArrowheads="1"/>
          </p:cNvSpPr>
          <p:nvPr>
            <p:ph type="dt" idx="1"/>
          </p:nvPr>
        </p:nvSpPr>
        <p:spPr>
          <a:xfrm>
            <a:off x="4143271" y="0"/>
            <a:ext cx="3170255" cy="480391"/>
          </a:xfrm>
          <a:prstGeom prst="rect">
            <a:avLst/>
          </a:prstGeom>
          <a:ln/>
        </p:spPr>
        <p:txBody>
          <a:bodyPr lIns="95674" tIns="47837" rIns="95674" bIns="47837"/>
          <a:lstStyle/>
          <a:p>
            <a:r>
              <a:rPr lang="en-US"/>
              <a:t>April 2008</a:t>
            </a:r>
          </a:p>
        </p:txBody>
      </p:sp>
      <p:sp>
        <p:nvSpPr>
          <p:cNvPr id="11267" name="Rectangle 2"/>
          <p:cNvSpPr>
            <a:spLocks noGrp="1" noRot="1" noChangeAspect="1" noChangeArrowheads="1" noTextEdit="1"/>
          </p:cNvSpPr>
          <p:nvPr>
            <p:ph type="sldImg"/>
          </p:nvPr>
        </p:nvSpPr>
        <p:spPr>
          <a:xfrm>
            <a:off x="2268538" y="730250"/>
            <a:ext cx="2798762" cy="2098675"/>
          </a:xfrm>
          <a:ln/>
        </p:spPr>
      </p:sp>
      <p:sp>
        <p:nvSpPr>
          <p:cNvPr id="11268" name="Rectangle 3"/>
          <p:cNvSpPr>
            <a:spLocks noGrp="1" noChangeArrowheads="1"/>
          </p:cNvSpPr>
          <p:nvPr>
            <p:ph type="body" idx="1"/>
          </p:nvPr>
        </p:nvSpPr>
        <p:spPr>
          <a:xfrm>
            <a:off x="973017" y="3060630"/>
            <a:ext cx="5369169" cy="5817508"/>
          </a:xfrm>
        </p:spPr>
        <p:txBody>
          <a:bodyPr/>
          <a:lstStyle/>
          <a:p>
            <a:pPr eaLnBrk="1" hangingPunct="1"/>
            <a:r>
              <a:rPr lang="en-US"/>
              <a:t>Open the instructor</a:t>
            </a:r>
            <a:r>
              <a:rPr lang="ja-JP" altLang="en-US"/>
              <a:t>’</a:t>
            </a:r>
            <a:r>
              <a:rPr lang="en-US"/>
              <a:t>s tool and walk through the graphs of interest. As this is the final review you should cover all of them. Focusing on the more interesting ones.</a:t>
            </a:r>
          </a:p>
          <a:p>
            <a:pPr eaLnBrk="1" hangingPunct="1"/>
            <a:endParaRPr lang="en-US"/>
          </a:p>
        </p:txBody>
      </p:sp>
    </p:spTree>
    <p:extLst>
      <p:ext uri="{BB962C8B-B14F-4D97-AF65-F5344CB8AC3E}">
        <p14:creationId xmlns:p14="http://schemas.microsoft.com/office/powerpoint/2010/main" val="6676508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4"/>
          <p:cNvSpPr>
            <a:spLocks noGrp="1" noChangeArrowheads="1"/>
          </p:cNvSpPr>
          <p:nvPr>
            <p:ph type="dt" idx="1"/>
          </p:nvPr>
        </p:nvSpPr>
        <p:spPr>
          <a:xfrm>
            <a:off x="4143271" y="0"/>
            <a:ext cx="3170255" cy="480391"/>
          </a:xfrm>
          <a:prstGeom prst="rect">
            <a:avLst/>
          </a:prstGeom>
          <a:ln/>
        </p:spPr>
        <p:txBody>
          <a:bodyPr lIns="95674" tIns="47837" rIns="95674" bIns="47837"/>
          <a:lstStyle/>
          <a:p>
            <a:r>
              <a:rPr lang="en-US"/>
              <a:t>April 2008</a:t>
            </a:r>
          </a:p>
        </p:txBody>
      </p:sp>
      <p:sp>
        <p:nvSpPr>
          <p:cNvPr id="12291" name="Rectangle 2"/>
          <p:cNvSpPr>
            <a:spLocks noGrp="1" noRot="1" noChangeAspect="1" noChangeArrowheads="1" noTextEdit="1"/>
          </p:cNvSpPr>
          <p:nvPr>
            <p:ph type="sldImg"/>
          </p:nvPr>
        </p:nvSpPr>
        <p:spPr>
          <a:xfrm>
            <a:off x="2111375" y="647700"/>
            <a:ext cx="2867025" cy="2151063"/>
          </a:xfrm>
          <a:ln cap="flat"/>
        </p:spPr>
      </p:sp>
      <p:sp>
        <p:nvSpPr>
          <p:cNvPr id="12292" name="Rectangle 3"/>
          <p:cNvSpPr>
            <a:spLocks noGrp="1" noChangeArrowheads="1"/>
          </p:cNvSpPr>
          <p:nvPr>
            <p:ph type="body" idx="1"/>
          </p:nvPr>
        </p:nvSpPr>
        <p:spPr>
          <a:xfrm>
            <a:off x="596203" y="2923613"/>
            <a:ext cx="6134519" cy="6104752"/>
          </a:xfrm>
        </p:spPr>
        <p:txBody>
          <a:bodyPr lIns="97995" tIns="49889" rIns="97995" bIns="49889"/>
          <a:lstStyle/>
          <a:p>
            <a:pPr defTabSz="993279"/>
            <a:endParaRPr lang="en-US"/>
          </a:p>
        </p:txBody>
      </p:sp>
    </p:spTree>
    <p:extLst>
      <p:ext uri="{BB962C8B-B14F-4D97-AF65-F5344CB8AC3E}">
        <p14:creationId xmlns:p14="http://schemas.microsoft.com/office/powerpoint/2010/main" val="3783512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4"/>
          <p:cNvSpPr>
            <a:spLocks noGrp="1" noChangeArrowheads="1"/>
          </p:cNvSpPr>
          <p:nvPr>
            <p:ph type="dt" idx="1"/>
          </p:nvPr>
        </p:nvSpPr>
        <p:spPr>
          <a:xfrm>
            <a:off x="4143271" y="0"/>
            <a:ext cx="3170255" cy="480391"/>
          </a:xfrm>
          <a:prstGeom prst="rect">
            <a:avLst/>
          </a:prstGeom>
          <a:ln/>
        </p:spPr>
        <p:txBody>
          <a:bodyPr lIns="95674" tIns="47837" rIns="95674" bIns="47837"/>
          <a:lstStyle/>
          <a:p>
            <a:r>
              <a:rPr lang="en-US"/>
              <a:t>April 2008</a:t>
            </a:r>
          </a:p>
        </p:txBody>
      </p:sp>
      <p:sp>
        <p:nvSpPr>
          <p:cNvPr id="13315" name="Rectangle 2"/>
          <p:cNvSpPr>
            <a:spLocks noGrp="1" noRot="1" noChangeAspect="1" noChangeArrowheads="1" noTextEdit="1"/>
          </p:cNvSpPr>
          <p:nvPr>
            <p:ph type="sldImg"/>
          </p:nvPr>
        </p:nvSpPr>
        <p:spPr>
          <a:xfrm>
            <a:off x="2278063" y="720725"/>
            <a:ext cx="2797175" cy="2098675"/>
          </a:xfrm>
          <a:ln/>
        </p:spPr>
      </p:sp>
      <p:sp>
        <p:nvSpPr>
          <p:cNvPr id="13316" name="Rectangle 3"/>
          <p:cNvSpPr>
            <a:spLocks noGrp="1" noChangeArrowheads="1"/>
          </p:cNvSpPr>
          <p:nvPr>
            <p:ph type="body" idx="1"/>
          </p:nvPr>
        </p:nvSpPr>
        <p:spPr>
          <a:xfrm>
            <a:off x="401934" y="3060630"/>
            <a:ext cx="6511332" cy="5819160"/>
          </a:xfrm>
        </p:spPr>
        <p:txBody>
          <a:bodyPr/>
          <a:lstStyle/>
          <a:p>
            <a:pPr eaLnBrk="1" hangingPunct="1"/>
            <a:endParaRPr lang="en-US"/>
          </a:p>
        </p:txBody>
      </p:sp>
    </p:spTree>
    <p:extLst>
      <p:ext uri="{BB962C8B-B14F-4D97-AF65-F5344CB8AC3E}">
        <p14:creationId xmlns:p14="http://schemas.microsoft.com/office/powerpoint/2010/main" val="9596026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a:t>
            </a:r>
            <a:r>
              <a:rPr lang="en-US" sz="600" smtClean="0">
                <a:solidFill>
                  <a:srgbClr val="FFFFFF"/>
                </a:solidFill>
                <a:latin typeface="Arial"/>
                <a:cs typeface="Arial"/>
              </a:rPr>
              <a:t>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296353072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83886717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2380855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379522719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1744316"/>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85266718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425400984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Header photo">
    <p:bg>
      <p:bgPr>
        <a:solidFill>
          <a:schemeClr val="bg1"/>
        </a:solidFill>
        <a:effectLst/>
      </p:bgPr>
    </p:bg>
    <p:spTree>
      <p:nvGrpSpPr>
        <p:cNvPr id="1" name=""/>
        <p:cNvGrpSpPr/>
        <p:nvPr/>
      </p:nvGrpSpPr>
      <p:grpSpPr>
        <a:xfrm>
          <a:off x="0" y="0"/>
          <a:ext cx="0" cy="0"/>
          <a:chOff x="0" y="0"/>
          <a:chExt cx="0" cy="0"/>
        </a:xfrm>
      </p:grpSpPr>
      <p:pic>
        <p:nvPicPr>
          <p:cNvPr id="11" name="Picture 10"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651502" y="0"/>
            <a:ext cx="3467009" cy="6336792"/>
          </a:xfrm>
          <a:prstGeom prst="rect">
            <a:avLst/>
          </a:prstGeom>
        </p:spPr>
      </p:pic>
      <p:sp>
        <p:nvSpPr>
          <p:cNvPr id="10" name="Rectangle 9"/>
          <p:cNvSpPr/>
          <p:nvPr userDrawn="1"/>
        </p:nvSpPr>
        <p:spPr bwMode="auto">
          <a:xfrm>
            <a:off x="2" y="-17418"/>
            <a:ext cx="6057898"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657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4" y="3109372"/>
            <a:ext cx="5148793"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6" name="Rectangle 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673860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pic>
        <p:nvPicPr>
          <p:cNvPr id="10" name="Picture 9"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t="5153" r="5153"/>
          <a:stretch/>
        </p:blipFill>
        <p:spPr>
          <a:xfrm>
            <a:off x="-2" y="0"/>
            <a:ext cx="9180062" cy="6336792"/>
          </a:xfrm>
          <a:prstGeom prst="rect">
            <a:avLst/>
          </a:prstGeom>
        </p:spPr>
      </p:pic>
      <p:sp>
        <p:nvSpPr>
          <p:cNvPr id="12" name="Title 1"/>
          <p:cNvSpPr>
            <a:spLocks noGrp="1"/>
          </p:cNvSpPr>
          <p:nvPr>
            <p:ph type="title" hasCustomPrompt="1"/>
          </p:nvPr>
        </p:nvSpPr>
        <p:spPr>
          <a:xfrm>
            <a:off x="396875" y="2791271"/>
            <a:ext cx="5127625" cy="282129"/>
          </a:xfrm>
          <a:prstGeom prst="rect">
            <a:avLst/>
          </a:prstGeom>
        </p:spPr>
        <p:txBody>
          <a:bodyPr lIns="0" tIns="0" rIns="0" bIns="0" anchor="b" anchorCtr="0"/>
          <a:lstStyle>
            <a:lvl1pPr algn="l">
              <a:defRPr sz="2000" b="0" cap="none">
                <a:solidFill>
                  <a:schemeClr val="tx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a:xfrm>
            <a:off x="396875" y="3109372"/>
            <a:ext cx="5127626" cy="469900"/>
          </a:xfrm>
          <a:prstGeom prst="rect">
            <a:avLst/>
          </a:prstGeom>
        </p:spPr>
        <p:txBody>
          <a:bodyPr lIns="0" tIns="0" rIns="0" bIns="0"/>
          <a:lstStyle>
            <a:lvl1pPr>
              <a:defRPr sz="3200" b="1">
                <a:solidFill>
                  <a:schemeClr val="tx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4"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5" name="TextBox 14"/>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8334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3313958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18595722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80784782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79743655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396895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2835156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339589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182724382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
        <p:nvSpPr>
          <p:cNvPr id="11" name="Text Placeholder 7"/>
          <p:cNvSpPr txBox="1">
            <a:spLocks/>
          </p:cNvSpPr>
          <p:nvPr userDrawn="1"/>
        </p:nvSpPr>
        <p:spPr>
          <a:xfrm>
            <a:off x="401934" y="40192"/>
            <a:ext cx="4093866" cy="146304"/>
          </a:xfrm>
          <a:prstGeom prst="rect">
            <a:avLst/>
          </a:prstGeom>
        </p:spPr>
        <p:txBody>
          <a:bodyPr lIns="0" tIns="0" rIns="0" bIns="0" anchor="t" anchorCtr="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Advanced: Day Five Agenda</a:t>
            </a:r>
          </a:p>
        </p:txBody>
      </p:sp>
    </p:spTree>
    <p:extLst>
      <p:ext uri="{BB962C8B-B14F-4D97-AF65-F5344CB8AC3E}">
        <p14:creationId xmlns:p14="http://schemas.microsoft.com/office/powerpoint/2010/main" val="4111468465"/>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680" r:id="rId15"/>
    <p:sldLayoutId id="2147483676" r:id="rId16"/>
    <p:sldLayoutId id="2147483662" r:id="rId17"/>
    <p:sldLayoutId id="2147483664" r:id="rId18"/>
    <p:sldLayoutId id="2147483672" r:id="rId19"/>
    <p:sldLayoutId id="2147483673" r:id="rId20"/>
    <p:sldLayoutId id="2147483677" r:id="rId21"/>
    <p:sldLayoutId id="2147483678" r:id="rId22"/>
    <p:sldLayoutId id="2147483679" r:id="rId23"/>
    <p:sldLayoutId id="2147483674" r:id="rId24"/>
    <p:sldLayoutId id="2147483675" r:id="rId25"/>
    <p:sldLayoutId id="2147483684" r:id="rId26"/>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D5%20L9%20Being%20a%20TSP%20Team%20Member.ppt"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hyperlink" Target="D5%20L10%20Course%20Conclusion.ppt" TargetMode="External"/><Relationship Id="rId4" Type="http://schemas.openxmlformats.org/officeDocument/2006/relationships/hyperlink" Target="D5%20Capstone%20Exercise.doc"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Grp="1" noChangeArrowheads="1"/>
          </p:cNvSpPr>
          <p:nvPr>
            <p:ph type="ctrTitle"/>
          </p:nvPr>
        </p:nvSpPr>
        <p:spPr>
          <a:noFill/>
        </p:spPr>
        <p:txBody>
          <a:bodyPr>
            <a:normAutofit/>
          </a:bodyPr>
          <a:lstStyle/>
          <a:p>
            <a:r>
              <a:rPr lang="en-US" dirty="0">
                <a:latin typeface="Arial" charset="0"/>
              </a:rPr>
              <a:t/>
            </a:r>
            <a:br>
              <a:rPr lang="en-US" dirty="0">
                <a:latin typeface="Arial" charset="0"/>
              </a:rPr>
            </a:br>
            <a:r>
              <a:rPr lang="en-US" sz="2000" dirty="0">
                <a:solidFill>
                  <a:prstClr val="white"/>
                </a:solidFill>
                <a:latin typeface="Arial" charset="0"/>
              </a:rPr>
              <a:t>PSP </a:t>
            </a:r>
            <a:r>
              <a:rPr lang="en-US" sz="2000" dirty="0" smtClean="0">
                <a:solidFill>
                  <a:prstClr val="white"/>
                </a:solidFill>
                <a:latin typeface="Arial" charset="0"/>
              </a:rPr>
              <a:t>Advanced</a:t>
            </a:r>
            <a:br>
              <a:rPr lang="en-US" sz="2000" dirty="0" smtClean="0">
                <a:solidFill>
                  <a:prstClr val="white"/>
                </a:solidFill>
                <a:latin typeface="Arial" charset="0"/>
              </a:rPr>
            </a:br>
            <a:r>
              <a:rPr lang="en-US" dirty="0" smtClean="0">
                <a:latin typeface="Arial" charset="0"/>
              </a:rPr>
              <a:t>Day </a:t>
            </a:r>
            <a:r>
              <a:rPr lang="en-US" dirty="0">
                <a:latin typeface="Arial" charset="0"/>
              </a:rPr>
              <a:t>Five Agenda </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2430557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atin typeface="Arial" charset="0"/>
              </a:rPr>
              <a:t>Class Discussion</a:t>
            </a:r>
          </a:p>
        </p:txBody>
      </p:sp>
      <p:sp>
        <p:nvSpPr>
          <p:cNvPr id="4099" name="Rectangle 3"/>
          <p:cNvSpPr>
            <a:spLocks noGrp="1" noChangeArrowheads="1"/>
          </p:cNvSpPr>
          <p:nvPr>
            <p:ph idx="1"/>
          </p:nvPr>
        </p:nvSpPr>
        <p:spPr/>
        <p:txBody>
          <a:bodyPr/>
          <a:lstStyle/>
          <a:p>
            <a:pPr marL="0" indent="0" eaLnBrk="1" hangingPunct="1"/>
            <a:r>
              <a:rPr lang="en-US" sz="1900" dirty="0">
                <a:latin typeface="Arial" charset="0"/>
              </a:rPr>
              <a:t>Class </a:t>
            </a:r>
            <a:r>
              <a:rPr lang="en-US" sz="1900" dirty="0" smtClean="0">
                <a:latin typeface="Arial" charset="0"/>
              </a:rPr>
              <a:t>discussion</a:t>
            </a:r>
          </a:p>
          <a:p>
            <a:pPr marL="0" indent="0" eaLnBrk="1" hangingPunct="1"/>
            <a:endParaRPr lang="en-US" sz="1900" dirty="0">
              <a:latin typeface="Arial" charset="0"/>
            </a:endParaRPr>
          </a:p>
          <a:p>
            <a:pPr lvl="1" eaLnBrk="1" hangingPunct="1"/>
            <a:endParaRPr lang="en-US" sz="1900" dirty="0">
              <a:latin typeface="Arial" charset="0"/>
            </a:endParaRPr>
          </a:p>
          <a:p>
            <a:pPr lvl="1" eaLnBrk="1" hangingPunct="1"/>
            <a:endParaRPr lang="en-US" sz="1900" dirty="0">
              <a:latin typeface="Arial" charset="0"/>
            </a:endParaRPr>
          </a:p>
          <a:p>
            <a:pPr lvl="1" eaLnBrk="1" hangingPunct="1"/>
            <a:endParaRPr lang="en-US" sz="1900" dirty="0">
              <a:latin typeface="Arial" charset="0"/>
            </a:endParaRPr>
          </a:p>
          <a:p>
            <a:pPr lvl="1" eaLnBrk="1" hangingPunct="1"/>
            <a:endParaRPr lang="en-US" sz="1900" dirty="0">
              <a:latin typeface="Arial" charset="0"/>
            </a:endParaRPr>
          </a:p>
          <a:p>
            <a:pPr lvl="1" eaLnBrk="1" hangingPunct="1"/>
            <a:endParaRPr lang="en-US" sz="1900" dirty="0">
              <a:latin typeface="Arial" charset="0"/>
            </a:endParaRPr>
          </a:p>
          <a:p>
            <a:pPr lvl="1" eaLnBrk="1" hangingPunct="1"/>
            <a:endParaRPr lang="en-US" sz="1900" dirty="0">
              <a:latin typeface="Arial" charset="0"/>
            </a:endParaRPr>
          </a:p>
          <a:p>
            <a:pPr lvl="1" eaLnBrk="1" hangingPunct="1"/>
            <a:endParaRPr lang="en-US" sz="1900" dirty="0">
              <a:latin typeface="Arial" charset="0"/>
            </a:endParaRPr>
          </a:p>
          <a:p>
            <a:pPr marL="0" indent="0" eaLnBrk="1" hangingPunct="1"/>
            <a:endParaRPr lang="en-US" sz="1900" dirty="0" smtClean="0">
              <a:latin typeface="Arial" charset="0"/>
            </a:endParaRPr>
          </a:p>
          <a:p>
            <a:pPr marL="0" indent="0" eaLnBrk="1" hangingPunct="1"/>
            <a:endParaRPr lang="en-US" sz="1900" dirty="0">
              <a:latin typeface="Arial" charset="0"/>
            </a:endParaRPr>
          </a:p>
          <a:p>
            <a:pPr marL="0" indent="0" eaLnBrk="1" hangingPunct="1"/>
            <a:r>
              <a:rPr lang="en-US" sz="1900" dirty="0">
                <a:latin typeface="Arial" charset="0"/>
              </a:rPr>
              <a:t>Were you surprised by anything in your reports? </a:t>
            </a:r>
          </a:p>
          <a:p>
            <a:pPr marL="0" indent="0" eaLnBrk="1" hangingPunct="1"/>
            <a:r>
              <a:rPr lang="en-US" sz="1900" dirty="0">
                <a:latin typeface="Arial" charset="0"/>
              </a:rPr>
              <a:t>Common process issues</a:t>
            </a:r>
          </a:p>
        </p:txBody>
      </p:sp>
      <p:graphicFrame>
        <p:nvGraphicFramePr>
          <p:cNvPr id="6" name="Table 5"/>
          <p:cNvGraphicFramePr>
            <a:graphicFrameLocks noGrp="1"/>
          </p:cNvGraphicFramePr>
          <p:nvPr>
            <p:extLst>
              <p:ext uri="{D42A27DB-BD31-4B8C-83A1-F6EECF244321}">
                <p14:modId xmlns:p14="http://schemas.microsoft.com/office/powerpoint/2010/main" val="2598706205"/>
              </p:ext>
            </p:extLst>
          </p:nvPr>
        </p:nvGraphicFramePr>
        <p:xfrm>
          <a:off x="388938" y="1561569"/>
          <a:ext cx="7400396" cy="3493030"/>
        </p:xfrm>
        <a:graphic>
          <a:graphicData uri="http://schemas.openxmlformats.org/drawingml/2006/table">
            <a:tbl>
              <a:tblPr firstRow="1" bandRow="1">
                <a:tableStyleId>{69CF1AB2-1976-4502-BF36-3FF5EA218861}</a:tableStyleId>
              </a:tblPr>
              <a:tblGrid>
                <a:gridCol w="3700198"/>
                <a:gridCol w="3700198"/>
              </a:tblGrid>
              <a:tr h="510535">
                <a:tc>
                  <a:txBody>
                    <a:bodyPr/>
                    <a:lstStyle/>
                    <a:p>
                      <a:r>
                        <a:rPr lang="en-US" sz="1800" b="0" dirty="0" smtClean="0">
                          <a:solidFill>
                            <a:schemeClr val="tx1"/>
                          </a:solidFill>
                          <a:latin typeface="Arial"/>
                          <a:cs typeface="Arial"/>
                        </a:rPr>
                        <a:t>Design Templates</a:t>
                      </a:r>
                      <a:endParaRPr lang="en-US" sz="1800" b="0" dirty="0">
                        <a:solidFill>
                          <a:schemeClr val="tx1"/>
                        </a:solidFill>
                        <a:latin typeface="Arial"/>
                        <a:cs typeface="Arial"/>
                      </a:endParaRPr>
                    </a:p>
                  </a:txBody>
                  <a:tcPr marL="91438" marR="91438" marT="45728" marB="45728">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r>
                        <a:rPr lang="en-US" sz="1800" b="0" dirty="0" smtClean="0">
                          <a:solidFill>
                            <a:schemeClr val="tx1"/>
                          </a:solidFill>
                          <a:latin typeface="Arial"/>
                          <a:cs typeface="Arial"/>
                        </a:rPr>
                        <a:t>Design Verification</a:t>
                      </a:r>
                      <a:endParaRPr lang="en-US" sz="1800" b="0" dirty="0">
                        <a:solidFill>
                          <a:schemeClr val="tx1"/>
                        </a:solidFill>
                        <a:latin typeface="Arial"/>
                        <a:cs typeface="Arial"/>
                      </a:endParaRPr>
                    </a:p>
                  </a:txBody>
                  <a:tcPr marL="91438" marR="91438" marT="45728" marB="45728">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r>
              <a:tr h="510535">
                <a:tc>
                  <a:txBody>
                    <a:bodyPr/>
                    <a:lstStyle/>
                    <a:p>
                      <a:r>
                        <a:rPr lang="en-US" sz="1800" b="0" dirty="0" smtClean="0">
                          <a:solidFill>
                            <a:schemeClr val="tx1"/>
                          </a:solidFill>
                          <a:latin typeface="Arial"/>
                          <a:cs typeface="Arial"/>
                        </a:rPr>
                        <a:t>PROBE</a:t>
                      </a:r>
                      <a:r>
                        <a:rPr lang="en-US" sz="1800" b="0" baseline="0" dirty="0" smtClean="0">
                          <a:solidFill>
                            <a:schemeClr val="tx1"/>
                          </a:solidFill>
                          <a:latin typeface="Arial"/>
                          <a:cs typeface="Arial"/>
                        </a:rPr>
                        <a:t> Methods</a:t>
                      </a:r>
                      <a:endParaRPr lang="en-US" sz="1800" b="0" dirty="0">
                        <a:solidFill>
                          <a:schemeClr val="tx1"/>
                        </a:solidFill>
                        <a:latin typeface="Arial"/>
                        <a:cs typeface="Arial"/>
                      </a:endParaRPr>
                    </a:p>
                  </a:txBody>
                  <a:tcPr marL="91438" marR="91438" marT="45728" marB="45728">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r>
                        <a:rPr lang="en-US" sz="1800" b="0" dirty="0" smtClean="0">
                          <a:solidFill>
                            <a:schemeClr val="tx1"/>
                          </a:solidFill>
                          <a:latin typeface="Arial"/>
                          <a:cs typeface="Arial"/>
                        </a:rPr>
                        <a:t>Correlation &amp; Significance </a:t>
                      </a:r>
                      <a:endParaRPr lang="en-US" sz="1800" b="0" dirty="0">
                        <a:solidFill>
                          <a:schemeClr val="tx1"/>
                        </a:solidFill>
                        <a:latin typeface="Arial"/>
                        <a:cs typeface="Arial"/>
                      </a:endParaRPr>
                    </a:p>
                  </a:txBody>
                  <a:tcPr marL="91438" marR="91438" marT="45728" marB="45728">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r>
              <a:tr h="510535">
                <a:tc>
                  <a:txBody>
                    <a:bodyPr/>
                    <a:lstStyle/>
                    <a:p>
                      <a:r>
                        <a:rPr lang="en-US" sz="1800" b="0" dirty="0" smtClean="0">
                          <a:solidFill>
                            <a:schemeClr val="tx1"/>
                          </a:solidFill>
                          <a:latin typeface="Arial"/>
                          <a:cs typeface="Arial"/>
                        </a:rPr>
                        <a:t>Prediction Interval</a:t>
                      </a:r>
                      <a:endParaRPr lang="en-US" sz="1800" b="0" dirty="0">
                        <a:solidFill>
                          <a:schemeClr val="tx1"/>
                        </a:solidFill>
                        <a:latin typeface="Arial"/>
                        <a:cs typeface="Arial"/>
                      </a:endParaRPr>
                    </a:p>
                  </a:txBody>
                  <a:tcPr marL="91438" marR="91438" marT="45728" marB="45728">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r>
                        <a:rPr lang="en-US" sz="1800" b="0" dirty="0" smtClean="0">
                          <a:solidFill>
                            <a:schemeClr val="tx1"/>
                          </a:solidFill>
                          <a:latin typeface="Arial"/>
                          <a:cs typeface="Arial"/>
                        </a:rPr>
                        <a:t>Confidence Interval</a:t>
                      </a:r>
                      <a:endParaRPr lang="en-US" sz="1800" b="0" dirty="0">
                        <a:solidFill>
                          <a:schemeClr val="tx1"/>
                        </a:solidFill>
                        <a:latin typeface="Arial"/>
                        <a:cs typeface="Arial"/>
                      </a:endParaRPr>
                    </a:p>
                  </a:txBody>
                  <a:tcPr marL="91438" marR="91438" marT="45728" marB="45728">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r>
              <a:tr h="510535">
                <a:tc>
                  <a:txBody>
                    <a:bodyPr/>
                    <a:lstStyle/>
                    <a:p>
                      <a:r>
                        <a:rPr lang="en-US" sz="1800" dirty="0" smtClean="0">
                          <a:solidFill>
                            <a:schemeClr val="tx1"/>
                          </a:solidFill>
                          <a:latin typeface="Arial"/>
                          <a:cs typeface="Arial"/>
                        </a:rPr>
                        <a:t>Size Estimation</a:t>
                      </a:r>
                      <a:endParaRPr lang="en-US" sz="1800" dirty="0">
                        <a:solidFill>
                          <a:schemeClr val="tx1"/>
                        </a:solidFill>
                        <a:latin typeface="Arial"/>
                        <a:cs typeface="Arial"/>
                      </a:endParaRPr>
                    </a:p>
                  </a:txBody>
                  <a:tcPr marL="91438" marR="91438" marT="45728" marB="45728">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r>
                        <a:rPr lang="en-US" sz="1800" dirty="0" smtClean="0">
                          <a:solidFill>
                            <a:schemeClr val="tx1"/>
                          </a:solidFill>
                          <a:latin typeface="Arial"/>
                          <a:cs typeface="Arial"/>
                        </a:rPr>
                        <a:t>Earned Value</a:t>
                      </a:r>
                      <a:endParaRPr lang="en-US" sz="1800" dirty="0">
                        <a:solidFill>
                          <a:schemeClr val="tx1"/>
                        </a:solidFill>
                        <a:latin typeface="Arial"/>
                        <a:cs typeface="Arial"/>
                      </a:endParaRPr>
                    </a:p>
                  </a:txBody>
                  <a:tcPr marL="91438" marR="91438" marT="45728" marB="45728">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r>
              <a:tr h="518242">
                <a:tc>
                  <a:txBody>
                    <a:bodyPr/>
                    <a:lstStyle/>
                    <a:p>
                      <a:r>
                        <a:rPr lang="en-US" sz="1800" dirty="0" smtClean="0">
                          <a:solidFill>
                            <a:schemeClr val="tx1"/>
                          </a:solidFill>
                          <a:latin typeface="Arial"/>
                          <a:cs typeface="Arial"/>
                        </a:rPr>
                        <a:t>Planning Performance</a:t>
                      </a:r>
                      <a:endParaRPr lang="en-US" sz="1800" dirty="0">
                        <a:solidFill>
                          <a:schemeClr val="tx1"/>
                        </a:solidFill>
                        <a:latin typeface="Arial"/>
                        <a:cs typeface="Arial"/>
                      </a:endParaRPr>
                    </a:p>
                  </a:txBody>
                  <a:tcPr marL="91438" marR="91438" marT="45728" marB="45728">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a:cs typeface="Arial"/>
                        </a:rPr>
                        <a:t>Leading vs. Lagging Indicators</a:t>
                      </a:r>
                    </a:p>
                  </a:txBody>
                  <a:tcPr marL="91438" marR="91438" marT="45728" marB="45728">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r>
              <a:tr h="4663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a:cs typeface="Arial"/>
                        </a:rPr>
                        <a:t>Quality Performance</a:t>
                      </a:r>
                    </a:p>
                  </a:txBody>
                  <a:tcPr marL="91438" marR="91438" marT="45728" marB="45728">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r>
                        <a:rPr lang="en-US" sz="1800" dirty="0" smtClean="0">
                          <a:solidFill>
                            <a:srgbClr val="FF0000"/>
                          </a:solidFill>
                          <a:latin typeface="Arial"/>
                          <a:cs typeface="Arial"/>
                        </a:rPr>
                        <a:t>Good Process Definition</a:t>
                      </a:r>
                      <a:endParaRPr lang="en-US" sz="1800" dirty="0">
                        <a:solidFill>
                          <a:srgbClr val="FF0000"/>
                        </a:solidFill>
                        <a:latin typeface="Arial"/>
                        <a:cs typeface="Arial"/>
                      </a:endParaRPr>
                    </a:p>
                  </a:txBody>
                  <a:tcPr marL="91438" marR="91438" marT="45728" marB="45728">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r>
              <a:tr h="4663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rgbClr val="FF0000"/>
                          </a:solidFill>
                          <a:latin typeface="Arial"/>
                          <a:cs typeface="Arial"/>
                        </a:rPr>
                        <a:t>Evolving a Process</a:t>
                      </a:r>
                    </a:p>
                  </a:txBody>
                  <a:tcPr marL="91438" marR="91438" marT="45728" marB="45728">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r>
                        <a:rPr lang="en-US" sz="1800" dirty="0" smtClean="0">
                          <a:solidFill>
                            <a:srgbClr val="FF0000"/>
                          </a:solidFill>
                          <a:latin typeface="Arial"/>
                          <a:cs typeface="Arial"/>
                        </a:rPr>
                        <a:t>Process Performance</a:t>
                      </a:r>
                      <a:endParaRPr lang="en-US" sz="1800" dirty="0">
                        <a:solidFill>
                          <a:srgbClr val="FF0000"/>
                        </a:solidFill>
                        <a:latin typeface="Arial"/>
                        <a:cs typeface="Arial"/>
                      </a:endParaRPr>
                    </a:p>
                  </a:txBody>
                  <a:tcPr marL="91438" marR="91438" marT="45728" marB="45728">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4142721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atin typeface="Arial" charset="0"/>
              </a:rPr>
              <a:t>Class Data Review</a:t>
            </a:r>
          </a:p>
        </p:txBody>
      </p:sp>
      <p:graphicFrame>
        <p:nvGraphicFramePr>
          <p:cNvPr id="4" name="Table 3"/>
          <p:cNvGraphicFramePr>
            <a:graphicFrameLocks noGrp="1"/>
          </p:cNvGraphicFramePr>
          <p:nvPr>
            <p:extLst>
              <p:ext uri="{D42A27DB-BD31-4B8C-83A1-F6EECF244321}">
                <p14:modId xmlns:p14="http://schemas.microsoft.com/office/powerpoint/2010/main" val="2782595461"/>
              </p:ext>
            </p:extLst>
          </p:nvPr>
        </p:nvGraphicFramePr>
        <p:xfrm>
          <a:off x="388938" y="1123951"/>
          <a:ext cx="8323262" cy="5120556"/>
        </p:xfrm>
        <a:graphic>
          <a:graphicData uri="http://schemas.openxmlformats.org/drawingml/2006/table">
            <a:tbl>
              <a:tblPr firstRow="1" bandRow="1">
                <a:tableStyleId>{69CF1AB2-1976-4502-BF36-3FF5EA218861}</a:tableStyleId>
              </a:tblPr>
              <a:tblGrid>
                <a:gridCol w="4161631"/>
                <a:gridCol w="4161631"/>
              </a:tblGrid>
              <a:tr h="351861">
                <a:tc>
                  <a:txBody>
                    <a:bodyPr/>
                    <a:lstStyle/>
                    <a:p>
                      <a:r>
                        <a:rPr lang="en-US" sz="1800" b="0" dirty="0" smtClean="0">
                          <a:latin typeface="Arial"/>
                          <a:cs typeface="Arial"/>
                        </a:rPr>
                        <a:t>Number of assignment submitted</a:t>
                      </a:r>
                      <a:endParaRPr lang="en-US" sz="18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b="0" dirty="0" smtClean="0">
                          <a:latin typeface="Arial"/>
                          <a:cs typeface="Arial"/>
                        </a:rPr>
                        <a:t>Defects</a:t>
                      </a:r>
                      <a:r>
                        <a:rPr lang="en-US" sz="1800" b="0" baseline="0" dirty="0" smtClean="0">
                          <a:latin typeface="Arial"/>
                          <a:cs typeface="Arial"/>
                        </a:rPr>
                        <a:t> found in design review</a:t>
                      </a:r>
                      <a:endParaRPr lang="en-US" sz="18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1861">
                <a:tc>
                  <a:txBody>
                    <a:bodyPr/>
                    <a:lstStyle/>
                    <a:p>
                      <a:r>
                        <a:rPr lang="en-US" sz="1800" b="0" dirty="0" smtClean="0">
                          <a:latin typeface="Arial"/>
                          <a:cs typeface="Arial"/>
                        </a:rPr>
                        <a:t>Actual development time</a:t>
                      </a:r>
                      <a:endParaRPr lang="en-US" sz="18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dirty="0" smtClean="0">
                          <a:latin typeface="Arial"/>
                          <a:cs typeface="Arial"/>
                        </a:rPr>
                        <a:t>Defects found in code review</a:t>
                      </a:r>
                      <a:endParaRPr lang="en-US" sz="18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1861">
                <a:tc>
                  <a:txBody>
                    <a:bodyPr/>
                    <a:lstStyle/>
                    <a:p>
                      <a:r>
                        <a:rPr lang="en-US" sz="1800" b="0" dirty="0" smtClean="0">
                          <a:latin typeface="Arial"/>
                          <a:cs typeface="Arial"/>
                        </a:rPr>
                        <a:t>Time estimating error</a:t>
                      </a:r>
                      <a:endParaRPr lang="en-US" sz="18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dirty="0" smtClean="0">
                          <a:latin typeface="Arial"/>
                          <a:cs typeface="Arial"/>
                        </a:rPr>
                        <a:t>Defects found in compile</a:t>
                      </a:r>
                      <a:endParaRPr lang="en-US" sz="18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47057">
                <a:tc>
                  <a:txBody>
                    <a:bodyPr/>
                    <a:lstStyle/>
                    <a:p>
                      <a:r>
                        <a:rPr lang="en-US" sz="1800" dirty="0" smtClean="0">
                          <a:latin typeface="Arial"/>
                          <a:cs typeface="Arial"/>
                        </a:rPr>
                        <a:t>Design time</a:t>
                      </a:r>
                      <a:endParaRPr lang="en-US" sz="18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dirty="0" smtClean="0">
                          <a:latin typeface="Arial"/>
                          <a:cs typeface="Arial"/>
                        </a:rPr>
                        <a:t>Defects</a:t>
                      </a:r>
                      <a:r>
                        <a:rPr lang="en-US" sz="1800" baseline="0" dirty="0" smtClean="0">
                          <a:latin typeface="Arial"/>
                          <a:cs typeface="Arial"/>
                        </a:rPr>
                        <a:t> found in test</a:t>
                      </a:r>
                      <a:endParaRPr lang="en-US" sz="18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1861">
                <a:tc>
                  <a:txBody>
                    <a:bodyPr/>
                    <a:lstStyle/>
                    <a:p>
                      <a:r>
                        <a:rPr lang="en-US" sz="1800" dirty="0" smtClean="0">
                          <a:latin typeface="Arial"/>
                          <a:cs typeface="Arial"/>
                        </a:rPr>
                        <a:t>Compile time</a:t>
                      </a:r>
                      <a:endParaRPr lang="en-US" sz="18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dirty="0" smtClean="0">
                          <a:solidFill>
                            <a:schemeClr val="tx1"/>
                          </a:solidFill>
                          <a:latin typeface="Arial"/>
                          <a:cs typeface="Arial"/>
                        </a:rPr>
                        <a:t>Yield</a:t>
                      </a:r>
                      <a:endParaRPr lang="en-US" sz="18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1861">
                <a:tc>
                  <a:txBody>
                    <a:bodyPr/>
                    <a:lstStyle/>
                    <a:p>
                      <a:r>
                        <a:rPr lang="en-US" sz="1800" dirty="0" smtClean="0">
                          <a:latin typeface="Arial"/>
                          <a:cs typeface="Arial"/>
                        </a:rPr>
                        <a:t>Test time</a:t>
                      </a:r>
                      <a:endParaRPr lang="en-US" sz="18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dirty="0" smtClean="0">
                          <a:solidFill>
                            <a:schemeClr val="tx1"/>
                          </a:solidFill>
                          <a:latin typeface="Arial"/>
                          <a:cs typeface="Arial"/>
                        </a:rPr>
                        <a:t>Productivity</a:t>
                      </a:r>
                      <a:endParaRPr lang="en-US" sz="18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1861">
                <a:tc>
                  <a:txBody>
                    <a:bodyPr/>
                    <a:lstStyle/>
                    <a:p>
                      <a:r>
                        <a:rPr lang="en-US" sz="1800" dirty="0" smtClean="0">
                          <a:solidFill>
                            <a:schemeClr val="tx1"/>
                          </a:solidFill>
                          <a:latin typeface="Arial"/>
                          <a:cs typeface="Arial"/>
                        </a:rPr>
                        <a:t>Actual size</a:t>
                      </a:r>
                      <a:endParaRPr lang="en-US" sz="18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dirty="0" smtClean="0">
                          <a:solidFill>
                            <a:schemeClr val="tx1"/>
                          </a:solidFill>
                          <a:latin typeface="Arial"/>
                          <a:cs typeface="Arial"/>
                        </a:rPr>
                        <a:t>Yield vs. Productivity</a:t>
                      </a:r>
                      <a:endParaRPr lang="en-US" sz="18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1861">
                <a:tc>
                  <a:txBody>
                    <a:bodyPr/>
                    <a:lstStyle/>
                    <a:p>
                      <a:r>
                        <a:rPr lang="en-US" sz="1800" dirty="0" smtClean="0">
                          <a:solidFill>
                            <a:schemeClr val="tx1"/>
                          </a:solidFill>
                          <a:latin typeface="Arial"/>
                          <a:cs typeface="Arial"/>
                        </a:rPr>
                        <a:t>Size estimating error</a:t>
                      </a:r>
                      <a:endParaRPr lang="en-US" sz="18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dirty="0" smtClean="0">
                          <a:solidFill>
                            <a:schemeClr val="tx1"/>
                          </a:solidFill>
                          <a:latin typeface="Arial"/>
                          <a:cs typeface="Arial"/>
                        </a:rPr>
                        <a:t>Yield vs. A/FR</a:t>
                      </a:r>
                      <a:endParaRPr lang="en-US" sz="18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1861">
                <a:tc>
                  <a:txBody>
                    <a:bodyPr/>
                    <a:lstStyle/>
                    <a:p>
                      <a:r>
                        <a:rPr lang="en-US" sz="1800" dirty="0" smtClean="0">
                          <a:solidFill>
                            <a:schemeClr val="tx1"/>
                          </a:solidFill>
                          <a:latin typeface="Arial"/>
                          <a:cs typeface="Arial"/>
                        </a:rPr>
                        <a:t>Size vs. development</a:t>
                      </a:r>
                      <a:r>
                        <a:rPr lang="en-US" sz="1800" baseline="0" dirty="0" smtClean="0">
                          <a:solidFill>
                            <a:schemeClr val="tx1"/>
                          </a:solidFill>
                          <a:latin typeface="Arial"/>
                          <a:cs typeface="Arial"/>
                        </a:rPr>
                        <a:t> time</a:t>
                      </a:r>
                      <a:endParaRPr lang="en-US" sz="18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dirty="0" smtClean="0">
                          <a:solidFill>
                            <a:schemeClr val="tx1"/>
                          </a:solidFill>
                          <a:latin typeface="Arial"/>
                          <a:cs typeface="Arial"/>
                        </a:rPr>
                        <a:t>Total Quality Costs</a:t>
                      </a:r>
                      <a:endParaRPr lang="en-US" sz="18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1861">
                <a:tc>
                  <a:txBody>
                    <a:bodyPr/>
                    <a:lstStyle/>
                    <a:p>
                      <a:r>
                        <a:rPr lang="en-US" sz="1800" dirty="0" smtClean="0">
                          <a:solidFill>
                            <a:schemeClr val="tx1"/>
                          </a:solidFill>
                          <a:latin typeface="Arial"/>
                          <a:cs typeface="Arial"/>
                        </a:rPr>
                        <a:t>Total defects</a:t>
                      </a:r>
                      <a:endParaRPr lang="en-US" sz="18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dirty="0" smtClean="0">
                          <a:solidFill>
                            <a:schemeClr val="tx1"/>
                          </a:solidFill>
                          <a:latin typeface="Arial"/>
                          <a:cs typeface="Arial"/>
                        </a:rPr>
                        <a:t>Appraisal Costs</a:t>
                      </a:r>
                      <a:endParaRPr lang="en-US" sz="18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1861">
                <a:tc>
                  <a:txBody>
                    <a:bodyPr/>
                    <a:lstStyle/>
                    <a:p>
                      <a:r>
                        <a:rPr lang="en-US" sz="1800" dirty="0" smtClean="0">
                          <a:solidFill>
                            <a:schemeClr val="tx1"/>
                          </a:solidFill>
                          <a:latin typeface="Arial"/>
                          <a:cs typeface="Arial"/>
                        </a:rPr>
                        <a:t>Defects injected in design</a:t>
                      </a:r>
                      <a:endParaRPr lang="en-US" sz="18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dirty="0" smtClean="0">
                          <a:solidFill>
                            <a:schemeClr val="tx1"/>
                          </a:solidFill>
                          <a:latin typeface="Arial"/>
                          <a:cs typeface="Arial"/>
                        </a:rPr>
                        <a:t>Appraisal to Failure Ratio</a:t>
                      </a:r>
                      <a:endParaRPr lang="en-US" sz="18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1861">
                <a:tc>
                  <a:txBody>
                    <a:bodyPr/>
                    <a:lstStyle/>
                    <a:p>
                      <a:r>
                        <a:rPr lang="en-US" sz="1800" dirty="0" smtClean="0">
                          <a:solidFill>
                            <a:schemeClr val="tx1"/>
                          </a:solidFill>
                          <a:latin typeface="Arial"/>
                          <a:cs typeface="Arial"/>
                        </a:rPr>
                        <a:t>Defect injected in coding</a:t>
                      </a:r>
                      <a:endParaRPr lang="en-US" sz="18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dirty="0" smtClean="0">
                          <a:solidFill>
                            <a:schemeClr val="tx1"/>
                          </a:solidFill>
                          <a:latin typeface="Arial"/>
                          <a:cs typeface="Arial"/>
                        </a:rPr>
                        <a:t>Yield</a:t>
                      </a:r>
                      <a:r>
                        <a:rPr lang="en-US" sz="1800" baseline="0" dirty="0" smtClean="0">
                          <a:solidFill>
                            <a:schemeClr val="tx1"/>
                          </a:solidFill>
                          <a:latin typeface="Arial"/>
                          <a:cs typeface="Arial"/>
                        </a:rPr>
                        <a:t> vs. COQ</a:t>
                      </a:r>
                      <a:endParaRPr lang="en-US" sz="18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1861">
                <a:tc>
                  <a:txBody>
                    <a:bodyPr/>
                    <a:lstStyle/>
                    <a:p>
                      <a:r>
                        <a:rPr lang="en-US" sz="1800" b="0" dirty="0" smtClean="0">
                          <a:latin typeface="Arial"/>
                          <a:cs typeface="Arial"/>
                        </a:rPr>
                        <a:t>Defect removal rates</a:t>
                      </a:r>
                      <a:endParaRPr lang="en-US" sz="18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dirty="0" smtClean="0">
                          <a:solidFill>
                            <a:schemeClr val="tx1"/>
                          </a:solidFill>
                          <a:latin typeface="Arial"/>
                          <a:cs typeface="Arial"/>
                        </a:rPr>
                        <a:t>A/FR vs. Test Defects</a:t>
                      </a:r>
                      <a:endParaRPr lang="en-US" sz="18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1861">
                <a:tc>
                  <a:txBody>
                    <a:bodyPr/>
                    <a:lstStyle/>
                    <a:p>
                      <a:r>
                        <a:rPr lang="en-US" sz="1800" b="0" dirty="0" smtClean="0">
                          <a:latin typeface="Arial"/>
                          <a:cs typeface="Arial"/>
                        </a:rPr>
                        <a:t>Compile vs. test defects</a:t>
                      </a:r>
                      <a:endParaRPr lang="en-US" sz="18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endParaRPr lang="en-US" sz="1800" dirty="0">
                        <a:solidFill>
                          <a:srgbClr val="FF0000"/>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5357373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mtClean="0"/>
              <a:t>Course Agenda - Day 5</a:t>
            </a:r>
            <a:endParaRPr lang="en-US"/>
          </a:p>
        </p:txBody>
      </p:sp>
      <p:sp>
        <p:nvSpPr>
          <p:cNvPr id="2" name="Content Placeholder 1"/>
          <p:cNvSpPr>
            <a:spLocks noGrp="1"/>
          </p:cNvSpPr>
          <p:nvPr>
            <p:ph idx="1"/>
          </p:nvPr>
        </p:nvSpPr>
        <p:spPr/>
        <p:txBody>
          <a:bodyPr/>
          <a:lstStyle/>
          <a:p>
            <a:r>
              <a:rPr lang="en-US" b="1" dirty="0" smtClean="0"/>
              <a:t>8:00</a:t>
            </a:r>
            <a:r>
              <a:rPr lang="en-US" dirty="0" smtClean="0"/>
              <a:t>	Continental breakfast</a:t>
            </a:r>
          </a:p>
          <a:p>
            <a:r>
              <a:rPr lang="en-US" b="1" dirty="0" smtClean="0"/>
              <a:t>8:15</a:t>
            </a:r>
            <a:r>
              <a:rPr lang="en-US" dirty="0" smtClean="0"/>
              <a:t>	Class data feedback</a:t>
            </a:r>
          </a:p>
          <a:p>
            <a:r>
              <a:rPr lang="en-US" b="1" dirty="0" smtClean="0"/>
              <a:t>9:00</a:t>
            </a:r>
            <a:r>
              <a:rPr lang="en-US" dirty="0" smtClean="0"/>
              <a:t>	</a:t>
            </a:r>
            <a:r>
              <a:rPr lang="en-US" dirty="0" smtClean="0">
                <a:hlinkClick r:id="rId3" action="ppaction://hlinkpres?slideindex=1&amp;slidetitle="/>
              </a:rPr>
              <a:t>L9: Being a TSP Team Member</a:t>
            </a:r>
            <a:endParaRPr lang="en-US" dirty="0" smtClean="0"/>
          </a:p>
          <a:p>
            <a:r>
              <a:rPr lang="en-US" b="1" dirty="0" smtClean="0"/>
              <a:t>9:45</a:t>
            </a:r>
            <a:r>
              <a:rPr lang="en-US" dirty="0" smtClean="0"/>
              <a:t>	Break</a:t>
            </a:r>
          </a:p>
          <a:p>
            <a:r>
              <a:rPr lang="en-US" b="1" dirty="0" smtClean="0"/>
              <a:t>10:00</a:t>
            </a:r>
            <a:r>
              <a:rPr lang="en-US" dirty="0" smtClean="0"/>
              <a:t>	</a:t>
            </a:r>
            <a:r>
              <a:rPr lang="en-US" dirty="0" smtClean="0">
                <a:hlinkClick r:id="rId4" action="ppaction://hlinkfile"/>
              </a:rPr>
              <a:t>Capstone exercise</a:t>
            </a:r>
            <a:endParaRPr lang="en-US" dirty="0" smtClean="0"/>
          </a:p>
          <a:p>
            <a:r>
              <a:rPr lang="en-US" b="1" dirty="0" smtClean="0"/>
              <a:t>11:45</a:t>
            </a:r>
            <a:r>
              <a:rPr lang="en-US" dirty="0" smtClean="0"/>
              <a:t>	</a:t>
            </a:r>
            <a:r>
              <a:rPr lang="en-US" dirty="0" smtClean="0">
                <a:hlinkClick r:id="rId5" action="ppaction://hlinkpres?slideindex=1&amp;slidetitle="/>
              </a:rPr>
              <a:t>L10: Course Conclusion</a:t>
            </a:r>
            <a:endParaRPr lang="en-US" dirty="0" smtClean="0"/>
          </a:p>
          <a:p>
            <a:r>
              <a:rPr lang="en-US" b="1" dirty="0" smtClean="0"/>
              <a:t>12:00</a:t>
            </a:r>
            <a:r>
              <a:rPr lang="en-US" dirty="0" smtClean="0"/>
              <a:t>	Lunch</a:t>
            </a:r>
          </a:p>
          <a:p>
            <a:endParaRPr lang="en-US" dirty="0"/>
          </a:p>
        </p:txBody>
      </p:sp>
    </p:spTree>
    <p:extLst>
      <p:ext uri="{BB962C8B-B14F-4D97-AF65-F5344CB8AC3E}">
        <p14:creationId xmlns:p14="http://schemas.microsoft.com/office/powerpoint/2010/main" val="23694674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0" y="0"/>
            <a:ext cx="2827867" cy="27940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1068989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95</TotalTime>
  <Words>349</Words>
  <Application>Microsoft Office PowerPoint</Application>
  <PresentationFormat>On-screen Show (4:3)</PresentationFormat>
  <Paragraphs>86</Paragraphs>
  <Slides>6</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MS PGothic</vt:lpstr>
      <vt:lpstr>Arial</vt:lpstr>
      <vt:lpstr>Calibri</vt:lpstr>
      <vt:lpstr>PSP Template</vt:lpstr>
      <vt:lpstr> PSP Advanced Day Five Agenda </vt:lpstr>
      <vt:lpstr>PowerPoint Presentation</vt:lpstr>
      <vt:lpstr>Class Discussion</vt:lpstr>
      <vt:lpstr>Class Data Review</vt:lpstr>
      <vt:lpstr>Course Agenda - Day 5</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23</cp:revision>
  <cp:lastPrinted>2015-11-05T19:18:24Z</cp:lastPrinted>
  <dcterms:created xsi:type="dcterms:W3CDTF">2016-03-14T18:33:10Z</dcterms:created>
  <dcterms:modified xsi:type="dcterms:W3CDTF">2018-09-06T00:14:41Z</dcterms:modified>
</cp:coreProperties>
</file>